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75C9BA4-A3D8-4329-B23B-2868BE211AD6}">
  <a:tblStyle styleId="{B75C9BA4-A3D8-4329-B23B-2868BE211AD6}"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5A94B733-33EF-492F-9CD8-92F42424E252}"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34e63f7c31a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5" name="Google Shape;65;g34e63f7c31a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5da9bbc352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2" name="Google Shape;72;g35da9bbc352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34e63f7c31a_0_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34e63f7c31a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6" name="Shape 56"/>
        <p:cNvGrpSpPr/>
        <p:nvPr/>
      </p:nvGrpSpPr>
      <p:grpSpPr>
        <a:xfrm>
          <a:off x="0" y="0"/>
          <a:ext cx="0" cy="0"/>
          <a:chOff x="0" y="0"/>
          <a:chExt cx="0" cy="0"/>
        </a:xfrm>
      </p:grpSpPr>
      <p:sp>
        <p:nvSpPr>
          <p:cNvPr id="57" name="Google Shape;57;p14"/>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8" name="Google Shape;58;p14"/>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9" name="Google Shape;59;p14"/>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graphicFrame>
        <p:nvGraphicFramePr>
          <p:cNvPr id="67" name="Google Shape;67;p15"/>
          <p:cNvGraphicFramePr/>
          <p:nvPr/>
        </p:nvGraphicFramePr>
        <p:xfrm>
          <a:off x="0" y="0"/>
          <a:ext cx="3000000" cy="3000000"/>
        </p:xfrm>
        <a:graphic>
          <a:graphicData uri="http://schemas.openxmlformats.org/drawingml/2006/table">
            <a:tbl>
              <a:tblPr bandRow="1" firstRow="1">
                <a:noFill/>
                <a:tableStyleId>{B75C9BA4-A3D8-4329-B23B-2868BE211AD6}</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330200" lvl="0" marL="457200" rtl="0" algn="l">
                        <a:spcBef>
                          <a:spcPts val="0"/>
                        </a:spcBef>
                        <a:spcAft>
                          <a:spcPts val="0"/>
                        </a:spcAft>
                        <a:buSzPts val="1600"/>
                        <a:buFont typeface="Inter"/>
                        <a:buChar char="●"/>
                      </a:pPr>
                      <a:r>
                        <a:t/>
                      </a:r>
                      <a:endParaRPr sz="1600">
                        <a:latin typeface="Inter"/>
                        <a:ea typeface="Inter"/>
                        <a:cs typeface="Inter"/>
                        <a:sym typeface="Inter"/>
                      </a:endParaRPr>
                    </a:p>
                    <a:p>
                      <a:pPr indent="0" lvl="0" marL="457200" rtl="0" algn="l">
                        <a:spcBef>
                          <a:spcPts val="0"/>
                        </a:spcBef>
                        <a:spcAft>
                          <a:spcPts val="0"/>
                        </a:spcAft>
                        <a:buNone/>
                      </a:pPr>
                      <a:r>
                        <a:t/>
                      </a:r>
                      <a:endParaRPr sz="1600">
                        <a:latin typeface="Inter"/>
                        <a:ea typeface="Inter"/>
                        <a:cs typeface="Inter"/>
                        <a:sym typeface="Inter"/>
                      </a:endParaRPr>
                    </a:p>
                    <a:p>
                      <a:pPr indent="-330200" lvl="0" marL="457200" rtl="0" algn="l">
                        <a:spcBef>
                          <a:spcPts val="0"/>
                        </a:spcBef>
                        <a:spcAft>
                          <a:spcPts val="0"/>
                        </a:spcAft>
                        <a:buSzPts val="1600"/>
                        <a:buFont typeface="Inter"/>
                        <a:buChar char="●"/>
                      </a:pPr>
                      <a:r>
                        <a:t/>
                      </a:r>
                      <a:endParaRPr sz="1600">
                        <a:latin typeface="Inter"/>
                        <a:ea typeface="Inter"/>
                        <a:cs typeface="Inter"/>
                        <a:sym typeface="Inter"/>
                      </a:endParaRPr>
                    </a:p>
                    <a:p>
                      <a:pPr indent="0" lvl="0" marL="457200" rtl="0" algn="l">
                        <a:spcBef>
                          <a:spcPts val="0"/>
                        </a:spcBef>
                        <a:spcAft>
                          <a:spcPts val="0"/>
                        </a:spcAft>
                        <a:buNone/>
                      </a:pPr>
                      <a:r>
                        <a:t/>
                      </a:r>
                      <a:endParaRPr sz="1600">
                        <a:latin typeface="Inter"/>
                        <a:ea typeface="Inter"/>
                        <a:cs typeface="Inter"/>
                        <a:sym typeface="Inter"/>
                      </a:endParaRPr>
                    </a:p>
                    <a:p>
                      <a:pPr indent="-330200" lvl="0" marL="457200" rtl="0" algn="l">
                        <a:spcBef>
                          <a:spcPts val="0"/>
                        </a:spcBef>
                        <a:spcAft>
                          <a:spcPts val="0"/>
                        </a:spcAft>
                        <a:buSzPts val="1600"/>
                        <a:buFont typeface="Inter"/>
                        <a:buChar char="●"/>
                      </a:pPr>
                      <a:r>
                        <a:t/>
                      </a:r>
                      <a:endParaRPr sz="16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rPr lang="en" sz="1800">
                          <a:latin typeface="Inter"/>
                          <a:ea typeface="Inter"/>
                          <a:cs typeface="Inter"/>
                          <a:sym typeface="Inter"/>
                        </a:rPr>
                        <a:t>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rPr lang="en" sz="1100">
                          <a:latin typeface="Inter"/>
                          <a:ea typeface="Inter"/>
                          <a:cs typeface="Inter"/>
                          <a:sym typeface="Inter"/>
                        </a:rPr>
                        <a:t>America: A Da</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8" name="Google Shape;68;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9" name="Google Shape;69;p15"/>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0" y="0"/>
          <a:ext cx="3000000" cy="3000000"/>
        </p:xfrm>
        <a:graphic>
          <a:graphicData uri="http://schemas.openxmlformats.org/drawingml/2006/table">
            <a:tbl>
              <a:tblPr bandRow="1" firstRow="1">
                <a:noFill/>
                <a:tableStyleId>{B75C9BA4-A3D8-4329-B23B-2868BE211AD6}</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a:solidFill>
                            <a:srgbClr val="001D35"/>
                          </a:solidFill>
                          <a:highlight>
                            <a:srgbClr val="FFFFFF"/>
                          </a:highlight>
                          <a:latin typeface="Inter"/>
                          <a:ea typeface="Inter"/>
                          <a:cs typeface="Inter"/>
                          <a:sym typeface="Inter"/>
                        </a:rPr>
                        <a:t>a roughly 2,000-mile route used by thousands of American pioneers in the mid-1800s to emigrate west from Independence, Missouri, to Oregon City, Oregon; a major pathway for westward migration and played a key role in settling the American West </a:t>
                      </a:r>
                      <a:endParaRPr>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Characteristics</a:t>
                      </a:r>
                      <a:endParaRPr b="1" sz="1800">
                        <a:latin typeface="Inter"/>
                        <a:ea typeface="Inter"/>
                        <a:cs typeface="Inter"/>
                        <a:sym typeface="Inter"/>
                      </a:endParaRPr>
                    </a:p>
                    <a:p>
                      <a:pPr indent="-330200" lvl="0" marL="457200" rtl="0" algn="l">
                        <a:spcBef>
                          <a:spcPts val="0"/>
                        </a:spcBef>
                        <a:spcAft>
                          <a:spcPts val="0"/>
                        </a:spcAft>
                        <a:buSzPts val="1600"/>
                        <a:buFont typeface="Inter"/>
                        <a:buChar char="●"/>
                      </a:pPr>
                      <a:r>
                        <a:t/>
                      </a:r>
                      <a:endParaRPr sz="1600">
                        <a:latin typeface="Inter"/>
                        <a:ea typeface="Inter"/>
                        <a:cs typeface="Inter"/>
                        <a:sym typeface="Inter"/>
                      </a:endParaRPr>
                    </a:p>
                    <a:p>
                      <a:pPr indent="0" lvl="0" marL="457200" rtl="0" algn="l">
                        <a:spcBef>
                          <a:spcPts val="0"/>
                        </a:spcBef>
                        <a:spcAft>
                          <a:spcPts val="0"/>
                        </a:spcAft>
                        <a:buNone/>
                      </a:pPr>
                      <a:r>
                        <a:t/>
                      </a:r>
                      <a:endParaRPr sz="1600">
                        <a:latin typeface="Inter"/>
                        <a:ea typeface="Inter"/>
                        <a:cs typeface="Inter"/>
                        <a:sym typeface="Inter"/>
                      </a:endParaRPr>
                    </a:p>
                    <a:p>
                      <a:pPr indent="-330200" lvl="0" marL="457200" rtl="0" algn="l">
                        <a:spcBef>
                          <a:spcPts val="0"/>
                        </a:spcBef>
                        <a:spcAft>
                          <a:spcPts val="0"/>
                        </a:spcAft>
                        <a:buSzPts val="1600"/>
                        <a:buFont typeface="Inter"/>
                        <a:buChar char="●"/>
                      </a:pPr>
                      <a:r>
                        <a:t/>
                      </a:r>
                      <a:endParaRPr sz="1600">
                        <a:latin typeface="Inter"/>
                        <a:ea typeface="Inter"/>
                        <a:cs typeface="Inter"/>
                        <a:sym typeface="Inter"/>
                      </a:endParaRPr>
                    </a:p>
                    <a:p>
                      <a:pPr indent="0" lvl="0" marL="457200" rtl="0" algn="l">
                        <a:spcBef>
                          <a:spcPts val="0"/>
                        </a:spcBef>
                        <a:spcAft>
                          <a:spcPts val="0"/>
                        </a:spcAft>
                        <a:buNone/>
                      </a:pPr>
                      <a:r>
                        <a:t/>
                      </a:r>
                      <a:endParaRPr sz="1600">
                        <a:latin typeface="Inter"/>
                        <a:ea typeface="Inter"/>
                        <a:cs typeface="Inter"/>
                        <a:sym typeface="Inter"/>
                      </a:endParaRPr>
                    </a:p>
                    <a:p>
                      <a:pPr indent="-330200" lvl="0" marL="457200" rtl="0" algn="l">
                        <a:spcBef>
                          <a:spcPts val="0"/>
                        </a:spcBef>
                        <a:spcAft>
                          <a:spcPts val="0"/>
                        </a:spcAft>
                        <a:buSzPts val="1600"/>
                        <a:buFont typeface="Inter"/>
                        <a:buChar char="●"/>
                      </a:pPr>
                      <a:r>
                        <a:t/>
                      </a:r>
                      <a:endParaRPr sz="16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rPr lang="en" sz="1800">
                          <a:latin typeface="Inter"/>
                          <a:ea typeface="Inter"/>
                          <a:cs typeface="Inter"/>
                          <a:sym typeface="Inter"/>
                        </a:rPr>
                        <a:t>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rPr lang="en" sz="1100">
                          <a:latin typeface="Inter"/>
                          <a:ea typeface="Inter"/>
                          <a:cs typeface="Inter"/>
                          <a:sym typeface="Inter"/>
                        </a:rPr>
                        <a:t>America: A Da</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75" name="Google Shape;75;p1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Oregon Trail</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6" name="Google Shape;76;p16"/>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7"/>
          <p:cNvSpPr txBox="1"/>
          <p:nvPr>
            <p:ph idx="2" type="body"/>
          </p:nvPr>
        </p:nvSpPr>
        <p:spPr>
          <a:xfrm>
            <a:off x="3898350" y="29200"/>
            <a:ext cx="1347300" cy="341100"/>
          </a:xfrm>
          <a:prstGeom prst="rect">
            <a:avLst/>
          </a:prstGeom>
        </p:spPr>
        <p:txBody>
          <a:bodyPr anchorCtr="0" anchor="ctr" bIns="34275" lIns="68575" spcFirstLastPara="1" rIns="68575" wrap="square" tIns="34275">
            <a:normAutofit/>
          </a:bodyPr>
          <a:lstStyle/>
          <a:p>
            <a:pPr indent="0" lvl="0" marL="0" rtl="0" algn="ctr">
              <a:spcBef>
                <a:spcPts val="800"/>
              </a:spcBef>
              <a:spcAft>
                <a:spcPts val="1200"/>
              </a:spcAft>
              <a:buNone/>
            </a:pPr>
            <a:r>
              <a:rPr b="1" lang="en" sz="1400">
                <a:latin typeface="Inter"/>
                <a:ea typeface="Inter"/>
                <a:cs typeface="Inter"/>
                <a:sym typeface="Inter"/>
              </a:rPr>
              <a:t>A-Z Guide</a:t>
            </a:r>
            <a:endParaRPr sz="1600">
              <a:latin typeface="Inter"/>
              <a:ea typeface="Inter"/>
              <a:cs typeface="Inter"/>
              <a:sym typeface="Inter"/>
            </a:endParaRPr>
          </a:p>
        </p:txBody>
      </p:sp>
      <p:sp>
        <p:nvSpPr>
          <p:cNvPr id="82" name="Google Shape;82;p17"/>
          <p:cNvSpPr txBox="1"/>
          <p:nvPr/>
        </p:nvSpPr>
        <p:spPr>
          <a:xfrm>
            <a:off x="791600" y="207950"/>
            <a:ext cx="7739400" cy="5157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1800"/>
              </a:spcBef>
              <a:spcAft>
                <a:spcPts val="1800"/>
              </a:spcAft>
              <a:buNone/>
            </a:pPr>
            <a:r>
              <a:rPr lang="en" sz="1100">
                <a:solidFill>
                  <a:schemeClr val="dk1"/>
                </a:solidFill>
                <a:latin typeface="Inter"/>
                <a:ea typeface="Inter"/>
                <a:cs typeface="Inter"/>
                <a:sym typeface="Inter"/>
              </a:rPr>
              <a:t>In the boxes, write words relating to or describing the topic listed below. Put the word in the box with the first letter of the word. Try to use as many letters as you can!</a:t>
            </a:r>
            <a:endParaRPr sz="1100">
              <a:solidFill>
                <a:schemeClr val="dk1"/>
              </a:solidFill>
              <a:latin typeface="Inter"/>
              <a:ea typeface="Inter"/>
              <a:cs typeface="Inter"/>
              <a:sym typeface="Inter"/>
            </a:endParaRPr>
          </a:p>
        </p:txBody>
      </p:sp>
      <p:graphicFrame>
        <p:nvGraphicFramePr>
          <p:cNvPr id="83" name="Google Shape;83;p17"/>
          <p:cNvGraphicFramePr/>
          <p:nvPr/>
        </p:nvGraphicFramePr>
        <p:xfrm>
          <a:off x="612375" y="713825"/>
          <a:ext cx="3000000" cy="3000000"/>
        </p:xfrm>
        <a:graphic>
          <a:graphicData uri="http://schemas.openxmlformats.org/drawingml/2006/table">
            <a:tbl>
              <a:tblPr>
                <a:noFill/>
                <a:tableStyleId>{5A94B733-33EF-492F-9CD8-92F42424E252}</a:tableStyleId>
              </a:tblPr>
              <a:tblGrid>
                <a:gridCol w="2725875"/>
                <a:gridCol w="2725875"/>
                <a:gridCol w="2725875"/>
              </a:tblGrid>
              <a:tr h="381000">
                <a:tc gridSpan="3">
                  <a:txBody>
                    <a:bodyPr/>
                    <a:lstStyle/>
                    <a:p>
                      <a:pPr indent="0" lvl="0" marL="0" rtl="0" algn="ctr">
                        <a:spcBef>
                          <a:spcPts val="0"/>
                        </a:spcBef>
                        <a:spcAft>
                          <a:spcPts val="0"/>
                        </a:spcAft>
                        <a:buNone/>
                      </a:pPr>
                      <a:r>
                        <a:rPr b="1" lang="en" sz="1000">
                          <a:latin typeface="Inter"/>
                          <a:ea typeface="Inter"/>
                          <a:cs typeface="Inter"/>
                          <a:sym typeface="Inter"/>
                        </a:rPr>
                        <a:t>Topic: Adventure</a:t>
                      </a:r>
                      <a:endParaRPr b="1" sz="1000">
                        <a:latin typeface="Inter"/>
                        <a:ea typeface="Inter"/>
                        <a:cs typeface="Inter"/>
                        <a:sym typeface="Inter"/>
                      </a:endParaRPr>
                    </a:p>
                  </a:txBody>
                  <a:tcPr marT="91425" marB="91425" marR="91425" marL="91425"/>
                </a:tc>
                <a:tc hMerge="1"/>
                <a:tc hMerge="1"/>
              </a:tr>
              <a:tr h="381000">
                <a:tc>
                  <a:txBody>
                    <a:bodyPr/>
                    <a:lstStyle/>
                    <a:p>
                      <a:pPr indent="0" lvl="0" marL="0" rtl="0" algn="l">
                        <a:spcBef>
                          <a:spcPts val="0"/>
                        </a:spcBef>
                        <a:spcAft>
                          <a:spcPts val="0"/>
                        </a:spcAft>
                        <a:buNone/>
                      </a:pPr>
                      <a:r>
                        <a:rPr b="1" lang="en" sz="1000">
                          <a:latin typeface="Inter"/>
                          <a:ea typeface="Inter"/>
                          <a:cs typeface="Inter"/>
                          <a:sym typeface="Inter"/>
                        </a:rPr>
                        <a:t>A:</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B:</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C:</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D:</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E:</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F:</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G: </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H:</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I:</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J:</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K:</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L:</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M:</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N:</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O:</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P:</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Q:</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R:</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S:</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T:</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U:</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V:</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W:</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X:</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Y:</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Z:</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000">
                        <a:latin typeface="Inter"/>
                        <a:ea typeface="Inter"/>
                        <a:cs typeface="Inter"/>
                        <a:sym typeface="Inter"/>
                      </a:endParaRPr>
                    </a:p>
                  </a:txBody>
                  <a:tcPr marT="91425" marB="91425" marR="91425" marL="91425"/>
                </a:tc>
              </a:tr>
            </a:tbl>
          </a:graphicData>
        </a:graphic>
      </p:graphicFrame>
      <p:sp>
        <p:nvSpPr>
          <p:cNvPr id="84" name="Google Shape;84;p17"/>
          <p:cNvSpPr txBox="1"/>
          <p:nvPr/>
        </p:nvSpPr>
        <p:spPr>
          <a:xfrm>
            <a:off x="1379900" y="46015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